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9" r:id="rId3"/>
    <p:sldId id="257" r:id="rId4"/>
    <p:sldId id="260" r:id="rId5"/>
    <p:sldId id="258" r:id="rId6"/>
    <p:sldId id="261" r:id="rId7"/>
    <p:sldId id="262" r:id="rId8"/>
    <p:sldId id="263" r:id="rId9"/>
    <p:sldId id="264" r:id="rId10"/>
    <p:sldId id="279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80" r:id="rId26"/>
    <p:sldId id="281" r:id="rId27"/>
    <p:sldId id="282" r:id="rId28"/>
    <p:sldId id="283" r:id="rId29"/>
    <p:sldId id="284" r:id="rId30"/>
    <p:sldId id="286" r:id="rId31"/>
    <p:sldId id="285" r:id="rId32"/>
  </p:sldIdLst>
  <p:sldSz cx="6858000" cy="9906000" type="A4"/>
  <p:notesSz cx="6858000" cy="9144000"/>
  <p:defaultTextStyle>
    <a:defPPr>
      <a:defRPr lang="ko-KR"/>
    </a:defPPr>
    <a:lvl1pPr marL="0" algn="l" defTabSz="91427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0" algn="l" defTabSz="91427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79" algn="l" defTabSz="91427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18" algn="l" defTabSz="91427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57" algn="l" defTabSz="91427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97" algn="l" defTabSz="91427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37" algn="l" defTabSz="91427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77" algn="l" defTabSz="91427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16" algn="l" defTabSz="91427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12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76" d="100"/>
          <a:sy n="76" d="100"/>
        </p:scale>
        <p:origin x="-3360" y="-108"/>
      </p:cViewPr>
      <p:guideLst>
        <p:guide orient="horz" pos="31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ko-KR" smtClean="0"/>
              <a:t>Version:proto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EA6C62-5DA5-4130-9ACA-4AAB51986DCE}" type="datetimeFigureOut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4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E485A0-5A8D-4088-9702-1F2476247A8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36473578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ko-KR" smtClean="0"/>
              <a:t>Version:proto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C54B5-F2DA-4B18-88E8-9E850B60D550}" type="datetimeFigureOut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1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4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D720A4-D642-477C-B2BD-EFA7F92FAAC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454177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279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0" algn="l" defTabSz="914279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79" algn="l" defTabSz="914279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18" algn="l" defTabSz="914279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57" algn="l" defTabSz="914279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97" algn="l" defTabSz="914279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37" algn="l" defTabSz="914279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77" algn="l" defTabSz="914279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16" algn="l" defTabSz="914279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D720A4-D642-477C-B2BD-EFA7F92FAAC7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5" name="머리글 개체 틀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 altLang="ko-KR" smtClean="0"/>
              <a:t>Version:proto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76524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D720A4-D642-477C-B2BD-EFA7F92FAAC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5" name="머리글 개체 틀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 altLang="ko-KR" smtClean="0"/>
              <a:t>Version:proto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23762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머리글 개체 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altLang="ko-KR" smtClean="0"/>
              <a:t>Version:proto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D720A4-D642-477C-B2BD-EFA7F92FAAC7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55911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3077285"/>
            <a:ext cx="5829300" cy="212336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613402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00500-69B9-4038-8257-DD798AAF02CE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BD7F-BFFF-4CC0-AC71-470B2BD82B2C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72050" y="396703"/>
            <a:ext cx="1543050" cy="845220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900" y="396703"/>
            <a:ext cx="4514850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9CB02-C9F9-47DE-BB82-8413514373F7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3E2E6-9325-44E9-8AFB-B9303A2C6941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6365525"/>
            <a:ext cx="5829300" cy="196744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4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7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5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69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3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9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C057-A812-40BA-879A-C4E64FAAB652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900" y="2311404"/>
            <a:ext cx="3028950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50" y="2311404"/>
            <a:ext cx="3028950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390CF-8ECA-4A6B-983A-8F61ACFCDE3A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2" y="2217387"/>
            <a:ext cx="303014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0" indent="0">
              <a:buNone/>
              <a:defRPr sz="2000" b="1"/>
            </a:lvl2pPr>
            <a:lvl3pPr marL="914279" indent="0">
              <a:buNone/>
              <a:defRPr sz="1800" b="1"/>
            </a:lvl3pPr>
            <a:lvl4pPr marL="1371418" indent="0">
              <a:buNone/>
              <a:defRPr sz="1600" b="1"/>
            </a:lvl4pPr>
            <a:lvl5pPr marL="1828557" indent="0">
              <a:buNone/>
              <a:defRPr sz="1600" b="1"/>
            </a:lvl5pPr>
            <a:lvl6pPr marL="2285697" indent="0">
              <a:buNone/>
              <a:defRPr sz="1600" b="1"/>
            </a:lvl6pPr>
            <a:lvl7pPr marL="2742837" indent="0">
              <a:buNone/>
              <a:defRPr sz="1600" b="1"/>
            </a:lvl7pPr>
            <a:lvl8pPr marL="3199977" indent="0">
              <a:buNone/>
              <a:defRPr sz="1600" b="1"/>
            </a:lvl8pPr>
            <a:lvl9pPr marL="3657116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2" y="3141486"/>
            <a:ext cx="303014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70" y="2217387"/>
            <a:ext cx="3031332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0" indent="0">
              <a:buNone/>
              <a:defRPr sz="2000" b="1"/>
            </a:lvl2pPr>
            <a:lvl3pPr marL="914279" indent="0">
              <a:buNone/>
              <a:defRPr sz="1800" b="1"/>
            </a:lvl3pPr>
            <a:lvl4pPr marL="1371418" indent="0">
              <a:buNone/>
              <a:defRPr sz="1600" b="1"/>
            </a:lvl4pPr>
            <a:lvl5pPr marL="1828557" indent="0">
              <a:buNone/>
              <a:defRPr sz="1600" b="1"/>
            </a:lvl5pPr>
            <a:lvl6pPr marL="2285697" indent="0">
              <a:buNone/>
              <a:defRPr sz="1600" b="1"/>
            </a:lvl6pPr>
            <a:lvl7pPr marL="2742837" indent="0">
              <a:buNone/>
              <a:defRPr sz="1600" b="1"/>
            </a:lvl7pPr>
            <a:lvl8pPr marL="3199977" indent="0">
              <a:buNone/>
              <a:defRPr sz="1600" b="1"/>
            </a:lvl8pPr>
            <a:lvl9pPr marL="3657116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70" y="3141486"/>
            <a:ext cx="3031332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D454B-6FDC-4C15-AC56-3066E93546B3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3230-3949-4D52-B0AB-4371EE28EF05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148C9-23EF-49AA-BFD9-39676F1579CF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1" y="394407"/>
            <a:ext cx="2256235" cy="167851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8" y="394409"/>
            <a:ext cx="3833812" cy="84544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1" y="2072926"/>
            <a:ext cx="2256235" cy="6775980"/>
          </a:xfrm>
        </p:spPr>
        <p:txBody>
          <a:bodyPr/>
          <a:lstStyle>
            <a:lvl1pPr marL="0" indent="0">
              <a:buNone/>
              <a:defRPr sz="1400"/>
            </a:lvl1pPr>
            <a:lvl2pPr marL="457140" indent="0">
              <a:buNone/>
              <a:defRPr sz="1200"/>
            </a:lvl2pPr>
            <a:lvl3pPr marL="914279" indent="0">
              <a:buNone/>
              <a:defRPr sz="1000"/>
            </a:lvl3pPr>
            <a:lvl4pPr marL="1371418" indent="0">
              <a:buNone/>
              <a:defRPr sz="900"/>
            </a:lvl4pPr>
            <a:lvl5pPr marL="1828557" indent="0">
              <a:buNone/>
              <a:defRPr sz="900"/>
            </a:lvl5pPr>
            <a:lvl6pPr marL="2285697" indent="0">
              <a:buNone/>
              <a:defRPr sz="900"/>
            </a:lvl6pPr>
            <a:lvl7pPr marL="2742837" indent="0">
              <a:buNone/>
              <a:defRPr sz="900"/>
            </a:lvl7pPr>
            <a:lvl8pPr marL="3199977" indent="0">
              <a:buNone/>
              <a:defRPr sz="900"/>
            </a:lvl8pPr>
            <a:lvl9pPr marL="3657116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794BB-7A60-4B32-8530-8428AAC4470D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934201"/>
            <a:ext cx="4114800" cy="81862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85120"/>
            <a:ext cx="4114800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140" indent="0">
              <a:buNone/>
              <a:defRPr sz="2800"/>
            </a:lvl2pPr>
            <a:lvl3pPr marL="914279" indent="0">
              <a:buNone/>
              <a:defRPr sz="2400"/>
            </a:lvl3pPr>
            <a:lvl4pPr marL="1371418" indent="0">
              <a:buNone/>
              <a:defRPr sz="2000"/>
            </a:lvl4pPr>
            <a:lvl5pPr marL="1828557" indent="0">
              <a:buNone/>
              <a:defRPr sz="2000"/>
            </a:lvl5pPr>
            <a:lvl6pPr marL="2285697" indent="0">
              <a:buNone/>
              <a:defRPr sz="2000"/>
            </a:lvl6pPr>
            <a:lvl7pPr marL="2742837" indent="0">
              <a:buNone/>
              <a:defRPr sz="2000"/>
            </a:lvl7pPr>
            <a:lvl8pPr marL="3199977" indent="0">
              <a:buNone/>
              <a:defRPr sz="2000"/>
            </a:lvl8pPr>
            <a:lvl9pPr marL="3657116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140" indent="0">
              <a:buNone/>
              <a:defRPr sz="1200"/>
            </a:lvl2pPr>
            <a:lvl3pPr marL="914279" indent="0">
              <a:buNone/>
              <a:defRPr sz="1000"/>
            </a:lvl3pPr>
            <a:lvl4pPr marL="1371418" indent="0">
              <a:buNone/>
              <a:defRPr sz="900"/>
            </a:lvl4pPr>
            <a:lvl5pPr marL="1828557" indent="0">
              <a:buNone/>
              <a:defRPr sz="900"/>
            </a:lvl5pPr>
            <a:lvl6pPr marL="2285697" indent="0">
              <a:buNone/>
              <a:defRPr sz="900"/>
            </a:lvl6pPr>
            <a:lvl7pPr marL="2742837" indent="0">
              <a:buNone/>
              <a:defRPr sz="900"/>
            </a:lvl7pPr>
            <a:lvl8pPr marL="3199977" indent="0">
              <a:buNone/>
              <a:defRPr sz="900"/>
            </a:lvl8pPr>
            <a:lvl9pPr marL="3657116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AF2A-4777-4F47-900D-EDFA6BE7F433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96699"/>
            <a:ext cx="6172200" cy="1651000"/>
          </a:xfrm>
          <a:prstGeom prst="rect">
            <a:avLst/>
          </a:prstGeom>
        </p:spPr>
        <p:txBody>
          <a:bodyPr vert="horz" lIns="91427" tIns="45715" rIns="91427" bIns="45715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311404"/>
            <a:ext cx="6172200" cy="6537502"/>
          </a:xfrm>
          <a:prstGeom prst="rect">
            <a:avLst/>
          </a:prstGeom>
        </p:spPr>
        <p:txBody>
          <a:bodyPr vert="horz" lIns="91427" tIns="45715" rIns="91427" bIns="45715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9181399"/>
            <a:ext cx="1600200" cy="527403"/>
          </a:xfrm>
          <a:prstGeom prst="rect">
            <a:avLst/>
          </a:prstGeom>
        </p:spPr>
        <p:txBody>
          <a:bodyPr vert="horz" lIns="91427" tIns="45715" rIns="91427" bIns="45715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45370-4D98-4246-98B7-CF592A74929C}" type="datetime1">
              <a:rPr lang="ko-KR" altLang="en-US" smtClean="0"/>
              <a:pPr/>
              <a:t>2019-11-22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9181399"/>
            <a:ext cx="2171700" cy="527403"/>
          </a:xfrm>
          <a:prstGeom prst="rect">
            <a:avLst/>
          </a:prstGeom>
        </p:spPr>
        <p:txBody>
          <a:bodyPr vert="horz" lIns="91427" tIns="45715" rIns="91427" bIns="45715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1" y="9181399"/>
            <a:ext cx="1600200" cy="527403"/>
          </a:xfrm>
          <a:prstGeom prst="rect">
            <a:avLst/>
          </a:prstGeom>
        </p:spPr>
        <p:txBody>
          <a:bodyPr vert="horz" lIns="91427" tIns="45715" rIns="91427" bIns="45715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279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4" indent="-342854" algn="l" defTabSz="914279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51" indent="-285712" algn="l" defTabSz="914279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49" indent="-228570" algn="l" defTabSz="914279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88" indent="-228570" algn="l" defTabSz="914279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28" indent="-228570" algn="l" defTabSz="914279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67" indent="-228570" algn="l" defTabSz="914279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08" indent="-228570" algn="l" defTabSz="914279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47" indent="-228570" algn="l" defTabSz="914279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86" indent="-228570" algn="l" defTabSz="914279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27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0" algn="l" defTabSz="91427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79" algn="l" defTabSz="91427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18" algn="l" defTabSz="91427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57" algn="l" defTabSz="91427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97" algn="l" defTabSz="91427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37" algn="l" defTabSz="91427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77" algn="l" defTabSz="91427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16" algn="l" defTabSz="91427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biohazard_PNG8.png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-428652" y="0"/>
            <a:ext cx="11430000" cy="1070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그림 5" descr="warning-stamp-1-1024x650.png"/>
          <p:cNvPicPr>
            <a:picLocks noChangeAspect="1"/>
          </p:cNvPicPr>
          <p:nvPr/>
        </p:nvPicPr>
        <p:blipFill>
          <a:blip r:embed="rId4">
            <a:lum bright="-17000"/>
          </a:blip>
          <a:stretch>
            <a:fillRect/>
          </a:stretch>
        </p:blipFill>
        <p:spPr>
          <a:xfrm>
            <a:off x="-642966" y="4167182"/>
            <a:ext cx="8643998" cy="548691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357166" y="2261003"/>
            <a:ext cx="6300314" cy="1877427"/>
          </a:xfrm>
          <a:prstGeom prst="rect">
            <a:avLst/>
          </a:prstGeom>
          <a:noFill/>
        </p:spPr>
        <p:txBody>
          <a:bodyPr wrap="square" lIns="91427" tIns="45715" rIns="91427" bIns="45715" rtlCol="0">
            <a:spAutoFit/>
          </a:bodyPr>
          <a:lstStyle/>
          <a:p>
            <a:pPr algn="ctr"/>
            <a:r>
              <a:rPr lang="en-US" altLang="ko-KR" sz="4800" dirty="0" smtClean="0">
                <a:latin typeface="Stencil" panose="040409050D0802020404" pitchFamily="82" charset="0"/>
              </a:rPr>
              <a:t>Defusal Manual</a:t>
            </a:r>
          </a:p>
          <a:p>
            <a:pPr algn="ctr"/>
            <a:r>
              <a:rPr lang="en-US" altLang="ko-KR" sz="3200" dirty="0" smtClean="0">
                <a:latin typeface="Stencil" panose="040409050D0802020404" pitchFamily="82" charset="0"/>
              </a:rPr>
              <a:t> </a:t>
            </a:r>
            <a:r>
              <a:rPr lang="en-US" altLang="ko-KR" sz="2400" dirty="0" smtClean="0">
                <a:latin typeface="Stencil" panose="040409050D0802020404" pitchFamily="82" charset="0"/>
              </a:rPr>
              <a:t>for</a:t>
            </a:r>
          </a:p>
          <a:p>
            <a:pPr algn="ctr"/>
            <a:r>
              <a:rPr lang="en-US" altLang="ko-KR" sz="3200" dirty="0" smtClean="0">
                <a:latin typeface="Stencil" panose="040409050D0802020404" pitchFamily="82" charset="0"/>
              </a:rPr>
              <a:t> </a:t>
            </a:r>
            <a:r>
              <a:rPr lang="en-US" altLang="ko-KR" sz="3600" i="1" dirty="0" smtClean="0">
                <a:latin typeface="Stencil" panose="040409050D0802020404" pitchFamily="82" charset="0"/>
              </a:rPr>
              <a:t>Denry Shrapnel Z-proto</a:t>
            </a:r>
            <a:endParaRPr lang="ko-KR" altLang="en-US" sz="3600" i="1" dirty="0">
              <a:latin typeface="Stencil" panose="040409050D0802020404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00570" y="9310718"/>
            <a:ext cx="18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BrushScript BT" pitchFamily="2" charset="0"/>
                <a:ea typeface="Tensentype XingShuJ" pitchFamily="2" charset="-122"/>
              </a:rPr>
              <a:t>Written By Dope-B</a:t>
            </a:r>
            <a:endParaRPr lang="ko-KR" altLang="en-US" dirty="0">
              <a:latin typeface="BrushScript BT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4290" y="9167842"/>
            <a:ext cx="1957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smtClean="0">
                <a:latin typeface="Impact" pitchFamily="34" charset="0"/>
              </a:rPr>
              <a:t>Version: proto</a:t>
            </a:r>
            <a:endParaRPr lang="ko-KR" altLang="en-US" sz="2400" dirty="0">
              <a:latin typeface="Impact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000636" y="166654"/>
            <a:ext cx="1665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i="1" dirty="0" smtClean="0">
                <a:latin typeface="Stencil Std" pitchFamily="82" charset="0"/>
              </a:rPr>
              <a:t>2019.11.14</a:t>
            </a:r>
            <a:endParaRPr lang="ko-KR" altLang="en-US" sz="2000" i="1" dirty="0">
              <a:latin typeface="Stencil Std" pitchFamily="82" charset="0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357166" y="4595810"/>
            <a:ext cx="628654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438128" y="1962128"/>
            <a:ext cx="628654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9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00042" y="2666984"/>
            <a:ext cx="4075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Stencil Std" pitchFamily="82" charset="0"/>
              </a:rPr>
              <a:t>Sector 1</a:t>
            </a:r>
            <a:endParaRPr lang="ko-KR" altLang="en-US" dirty="0">
              <a:latin typeface="Stencil Std" pitchFamily="82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428604" y="3595678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6763" y="166654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1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10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1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246763" y="166654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1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pic>
        <p:nvPicPr>
          <p:cNvPr id="9" name="그림 8" descr="sector 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422" y="2166918"/>
            <a:ext cx="4268717" cy="242889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42984" y="2952736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2928934" y="2666984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④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4000504" y="216691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</a:t>
            </a:r>
            <a:endParaRPr lang="ko-KR" alt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1600184" y="3409936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2500306" y="3452802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⑥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3929066" y="323848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⑤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4786322" y="2738422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③</a:t>
            </a:r>
            <a:endParaRPr lang="ko-KR" alt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3429000" y="352424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⑦</a:t>
            </a:r>
            <a:endParaRPr lang="ko-KR" alt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2857496" y="395286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⑧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4214818" y="3809992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⑨</a:t>
            </a:r>
            <a:endParaRPr lang="ko-KR" alt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214422" y="4738686"/>
            <a:ext cx="47149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①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성공여부를 나타내는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LED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②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타이머 부저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③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버튼 및 부품 부저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                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④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암호 출력 장치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⑤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암호 입력모드 변경 스위치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    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⑥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암호 입력 버튼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1</a:t>
            </a: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⑦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암호 입력 버튼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2                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⑧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최종 암호 확인 버튼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⑨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활성화 스위치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28670" y="6096008"/>
            <a:ext cx="5143536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섹터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은 숫자로 구성된 암호 입력을 통해 해체 가능한 모듈이다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암호는 ④를 통해 표기되지만 가장 마지막에 누른 버튼에 해당하는 자릿수만 표기된다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암호의 초깃값은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0000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이지만 각 자릿수는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번 표기되어야 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⑥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⑦을 통해 암호를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입력하고 한번 누를 때마다 해당 자릿수가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씩 증가한다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암호를 입력하기에 앞서 입력에는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Up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모드와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Down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모드로 총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가지 모드가 존재한다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Up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모드 상태일 때 ⑥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⑦은 각각 천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백의 자리 숫자를 조정한다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Down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모드일 때는 ⑥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⑦은 각각 십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일의 자리 숫자를 조정한다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모드 변환은 ⑤를 통해 가능하다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⑤의 스위치가 왼쪽에 위치할 때는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Up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모드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오른쪽에 위치할때는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Down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모드이다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암호를 입력할 때는 입력 순서가 존재하기 때문에 반드시 순서를 숙지 한 후에 조작해야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암호 입력 순서와 암호는 다음 페이지에서 설명하겠다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순서에 틀리게 입력을 했을 시 섹터 해체는 실패한다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특정 자릿수 입력은 다른 자릿수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입력을 하고 있을 때 수정이 불가능하다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예를 들면 십의 자리 입력을 마치고 백의 자리를 입력할 때 십의 자리 수정은 불가능하다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따라서 특정 자릿수 입력을 마칠 때는 수정이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불가능하니 신중해야 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모든 자릿수 암호를 입력하였을 때 최종 암호를 확인하기 위해선 ⑧을 누르면 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⑧은 모드에 독립적이다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1071546" y="5953132"/>
            <a:ext cx="4714908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11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1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00042" y="2095480"/>
            <a:ext cx="5715040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Sequence: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총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자리 숫자로 이루어져 있으며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제조사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특수키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문자에 따라 각 자릿수가 정해진다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  ◎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천의 자리 숫자는 시리얼 특수문자에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5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J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문자일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◎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백의 자리와 일의 자리 숫자는 제조사에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Bulkan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백의 자리는 일의자리를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일의 자리는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시리얼넘버를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9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나눈 나머지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Rodon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백의 자리는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일의자리는 시리얼넘버에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값을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나눈 나머지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곱한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Vecky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백의 자리는 십의 자리에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값을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9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나눈 값이고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일의 자리는 시리얼넘버가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이상일 경우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 아닐 경우 시리얼 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곱한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138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더하고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KKX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백의자리는 일의자리에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값의 십의 자리와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곱한 값의  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일의 자리를 더한 값을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 값이고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일의 자리는 시리얼넘버를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170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더한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◎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십의 자리 숫자는 시리얼 문자에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ADR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곱한값을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나눈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en-US" altLang="ko-KR" sz="9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900" dirty="0" smtClean="0">
                <a:latin typeface="호국체 Bold" pitchFamily="18" charset="-127"/>
                <a:ea typeface="호국체 Bold" pitchFamily="18" charset="-127"/>
              </a:rPr>
              <a:t>	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AWXA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en-US" altLang="ko-KR" sz="9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OST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나눈 나머지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en-US" altLang="ko-KR" sz="9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5.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en-US" altLang="ko-KR" sz="9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6,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문자일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※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숫자를 입력할 시 입력순서를 준수해야 하며 순서는 다음과 같다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    ○ 1-&gt;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천의자리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2-&gt;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백의자리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3-&gt;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십의자리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4-&gt;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일의자리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Bulkan  -&gt; 2 - 4 - 3 - 1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Rodon   -&gt; 4 - 2 - 1 - 3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Vecky   -&gt; 1 - 4 - 3 - 2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KKX    -&gt; 3 - 2 - 1 - 4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46763" y="166654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1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12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00042" y="2666984"/>
            <a:ext cx="4075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Stencil Std" pitchFamily="82" charset="0"/>
              </a:rPr>
              <a:t>Sector 2</a:t>
            </a:r>
            <a:endParaRPr lang="ko-KR" altLang="en-US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28604" y="3595678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33138" y="166654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2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13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2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sector 2.PNG"/>
          <p:cNvPicPr>
            <a:picLocks noChangeAspect="1"/>
          </p:cNvPicPr>
          <p:nvPr/>
        </p:nvPicPr>
        <p:blipFill>
          <a:blip r:embed="rId3"/>
          <a:srcRect l="18754" b="10138"/>
          <a:stretch>
            <a:fillRect/>
          </a:stretch>
        </p:blipFill>
        <p:spPr>
          <a:xfrm>
            <a:off x="1714488" y="2452670"/>
            <a:ext cx="3143272" cy="257672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43050" y="280986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714488" y="3309926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③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643050" y="431005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⑤</a:t>
            </a:r>
            <a:endParaRPr lang="ko-KR" alt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2928934" y="3381364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④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2571744" y="423862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⑥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1904984" y="400048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3000372" y="2381232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</a:t>
            </a:r>
            <a:endParaRPr lang="ko-KR" alt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3929066" y="4167182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⑦</a:t>
            </a:r>
            <a:endParaRPr lang="ko-KR" alt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1142984" y="5167314"/>
            <a:ext cx="47149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①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성공여부를 나타내는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LED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②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LED_Bar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출력 스위치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③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파워 출력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LED_Bar             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④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출력 조절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POT</a:t>
            </a: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⑤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 섹터 해체 버튼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1                 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⑥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버튼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2</a:t>
            </a: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⑦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활성화 스위치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28670" y="6381760"/>
            <a:ext cx="5072098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섹터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2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는 ④를 이용한 파워 출력 조절과 특정 타이밍에 버튼들을 눌러야 해체가 가능한 모듈이다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②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의 스위치가 왼쪽에 위치한다면 ③에 출력이 표시된다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출력은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0%, 20%, 40%, 60%, 80%, 100%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로 나뉘며 ④를 통해 조절이 가능하다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모듈을 해체하기 위해선 특정 파워를 유지한 후 타이머의 남은 시간 중에 초의 일의 자리가 특정 숫자일 경우에만 버튼을 눌러야 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버튼은 총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2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회를 눌려야 하며 반드시 ⑤를 먼저 누른 후 ⑥을 눌러야 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⑥을 먼저 누를 시 해체는 실패한다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⑤와 ⑥을 누를 때의 파워 수치와 특정 시간은 각각 다르다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파워 수치와 특정 시간에 대한 정보는 다음 페이지에 설명되어 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  <a:endParaRPr lang="ko-KR" altLang="en-US" sz="1100" dirty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46763" y="166654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2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14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2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28604" y="2095480"/>
            <a:ext cx="5786478" cy="714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◎ 파워 출력 정도는 회사와 시리얼 넘버에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Bulkan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번째와 두 번째 버튼을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누를 때의 출력은 각각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번째와 두 번째 버튼을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누를 때의 출력은 각각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J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번째와 두 번째 버튼을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누를 때의 출력은 각각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1-4.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문자일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번째와 두 번째 버튼을 누를 때의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출력은 각각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Rodon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출력은 시리얼 넘버를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값의 나머지 값을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후 그 값을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맞추고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출력 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Vecky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번째와 두 번째 버튼을 누를 때의 출력은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번째와 두 번째 버튼을 누를 때의 출력은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J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번째와 두 번째 버튼을 누를 때의 출력은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1-4.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문자일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번째와 두 번째 버튼을 누를 때의 출력은 각각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	             60%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20%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맞춘다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KKX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출력은 시리얼 넘버를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 값에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100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후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값을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맞추고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	      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번째 출력은 시리얼 넘버를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후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%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6763" y="166654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2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15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2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85728" y="2809860"/>
            <a:ext cx="5929354" cy="533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     ◎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버튼을 누를 때 타이머의 시간은 버전에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         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타이머의 시간은 남은 초의 일의 자리를 의미한다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ex)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값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:4 -&gt; 14, 24 ,54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등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)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버튼을 누를 때 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버튼을 누를 때 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2-1.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Bulkan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버튼을 누를 때 시간은 시리얼 넘버의 백의 자리에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값의 일의 자리고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버튼을 누를 때 시간은 시리얼 넘버의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십의 자리를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2-2.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버튼을 누를 때 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버튼을 누를 때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버튼을 누를 때 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버튼을 누를 때 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4-1.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KKX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버튼을 누를 때 시간은 시리얼 넘버의 일의 자리고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버튼을 누를 때 시간은 첫 번째 버튼을 누를 때의 시간에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값을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10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4-2.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버튼을 누를 때 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버튼을 누를 때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5.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5-1.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Rodon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버튼을 누를 때 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버튼을 누를 때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시간은 시리얼 넘버의 십의 자리에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9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곱한 값을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 눈 나머지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5-2.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버튼을 누를 때 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버튼을 누를 때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/>
          </a:p>
        </p:txBody>
      </p:sp>
      <p:sp>
        <p:nvSpPr>
          <p:cNvPr id="10" name="TextBox 9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6763" y="166654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2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16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00042" y="2666984"/>
            <a:ext cx="4075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Stencil Std" pitchFamily="82" charset="0"/>
              </a:rPr>
              <a:t>Sector 3</a:t>
            </a:r>
            <a:endParaRPr lang="ko-KR" altLang="en-US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28604" y="3595678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46763" y="166654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3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17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sector 3.PNG"/>
          <p:cNvPicPr>
            <a:picLocks noChangeAspect="1"/>
          </p:cNvPicPr>
          <p:nvPr/>
        </p:nvPicPr>
        <p:blipFill>
          <a:blip r:embed="rId3"/>
          <a:srcRect t="16170" r="9827" b="6773"/>
          <a:stretch>
            <a:fillRect/>
          </a:stretch>
        </p:blipFill>
        <p:spPr>
          <a:xfrm>
            <a:off x="1714488" y="2452670"/>
            <a:ext cx="3214710" cy="2643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3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643314" y="431005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⑦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2000240" y="2381232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785926" y="359567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2571744" y="352424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③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4572008" y="423862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⑧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3071810" y="431005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⑥</a:t>
            </a:r>
            <a:endParaRPr lang="ko-KR" alt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2428868" y="431005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⑤</a:t>
            </a:r>
            <a:endParaRPr lang="ko-KR" alt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3714752" y="3524240"/>
            <a:ext cx="357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④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1142984" y="5167314"/>
            <a:ext cx="47149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①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좌표 표시를 위한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Dot_Matrix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②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 섹터 해체 성공여부를 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			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나타내는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LED </a:t>
            </a: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③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좌표의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y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축 조절을 위한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Pot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④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좌표의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x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축 조절을 위한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Pot</a:t>
            </a: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⑤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버튼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1	 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⑥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버튼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2</a:t>
            </a: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⑦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버튼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3             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⑧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활성화 스위치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 flipH="1">
            <a:off x="1142984" y="6596074"/>
            <a:ext cx="478634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섹터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3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은 ③과 ④를 조절하여 ①에 출력되는 좌표 중 특정 좌표를 맞춘 후 순서대로 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,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⑥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,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⑦ 버튼을 누르면 해체 가능한 모듈이다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①에는 가로줄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(y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축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)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과 세로줄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(x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축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)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이 한 줄씩 출력된다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가로줄은 ③를 통해 조절 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가능하며 오른쪽으로 회전시킬 시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y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축 좌표가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1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씩 증가한다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세로줄은 ④를 통해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조절 가능하며 오른쪽으로 회전시킬 시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x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축 좌표가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1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씩 증가한다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가로줄과 세로줄이 교차하는 점이 현재 좌표이다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모듈을 해체하기 위해선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3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개의 좌표가 필요하다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첫번 째 좌표를 맞춘 후에는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⑤를 누르고 두번 째 좌표는 ⑥을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,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마지막 좌표는 ⑦을 눌러야 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좌표에 대한 설명은 다음 페이지에 설명되어있다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버튼을 누르는 순서를 잘못 맞추었을 시 해체는 실패한다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46763" y="166654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3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18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3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71480" y="3309926"/>
            <a:ext cx="557216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◎ 필요 좌표 수는 총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개로 시리얼 문자에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   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좌표 범위는 가로 세로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0~7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.)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ADR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 좌표는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(4,5), (1,2), (4,7)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 좌표는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(0,6), (2,5)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 나머지 좌표는 다음과 같다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2-1.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J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(7,1)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2-2.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(5,7)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MP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 좌표는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(7,3), (1,0), (3,6)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OST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 좌표는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+3,6), (2,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넘버의 일의 자리를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나눈 나머지 값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)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 나머지 좌표는 다음과 같다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4-1.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회사가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KKX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(0,0)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4-2.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좌표의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y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좌표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좌표의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좌표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5.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좌표는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넘버의 십의 자리를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나눈 나머지 값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,2)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마지막 좌표는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(5,3)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좌표는 다음과 같다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5-1.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(7,7)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5-2.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(4,1)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6763" y="166654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3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2244" y="4016896"/>
            <a:ext cx="5123517" cy="1723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smtClean="0">
                <a:latin typeface="BrushScript BT" pitchFamily="2" charset="0"/>
                <a:ea typeface="Tensentype XingShuJ" pitchFamily="2" charset="-122"/>
              </a:rPr>
              <a:t>-life is either a daring adventure or nothing-</a:t>
            </a:r>
          </a:p>
          <a:p>
            <a:pPr algn="ctr"/>
            <a:r>
              <a:rPr lang="en-US" sz="2400" dirty="0" smtClean="0">
                <a:latin typeface="BrushScript BT" pitchFamily="2" charset="0"/>
              </a:rPr>
              <a:t> </a:t>
            </a:r>
            <a:r>
              <a:rPr lang="en-US" dirty="0" smtClean="0">
                <a:latin typeface="BrushScript BT" pitchFamily="2" charset="0"/>
              </a:rPr>
              <a:t>Helen Keller</a:t>
            </a:r>
            <a:endParaRPr lang="en-US" altLang="ko-KR" dirty="0" smtClean="0">
              <a:latin typeface="BrushScript BT" pitchFamily="2" charset="0"/>
              <a:ea typeface="Tensentype XingShuJ" pitchFamily="2" charset="-122"/>
            </a:endParaRPr>
          </a:p>
          <a:p>
            <a:pPr algn="ctr"/>
            <a:endParaRPr lang="en-US" altLang="ko-KR" sz="2000" dirty="0" smtClean="0">
              <a:latin typeface="나눔손글씨 펜" pitchFamily="66" charset="-127"/>
              <a:ea typeface="나눔손글씨 펜" pitchFamily="66" charset="-127"/>
            </a:endParaRPr>
          </a:p>
          <a:p>
            <a:pPr algn="ctr"/>
            <a:r>
              <a:rPr lang="en-US" altLang="ko-KR" sz="1200" dirty="0" smtClean="0">
                <a:latin typeface="양재난초체M" panose="02020603020101020101" pitchFamily="18" charset="-127"/>
                <a:ea typeface="양재난초체M" panose="02020603020101020101" pitchFamily="18" charset="-127"/>
              </a:rPr>
              <a:t>-</a:t>
            </a:r>
            <a:r>
              <a:rPr lang="ko-KR" altLang="en-US" sz="1200" dirty="0" smtClean="0">
                <a:latin typeface="양재난초체M" panose="02020603020101020101" pitchFamily="18" charset="-127"/>
                <a:ea typeface="양재난초체M" panose="02020603020101020101" pitchFamily="18" charset="-127"/>
              </a:rPr>
              <a:t>인생은 과감한 모험이던가</a:t>
            </a:r>
            <a:r>
              <a:rPr lang="en-US" altLang="ko-KR" sz="1200" dirty="0" smtClean="0">
                <a:latin typeface="양재난초체M" panose="02020603020101020101" pitchFamily="18" charset="-127"/>
                <a:ea typeface="양재난초체M" panose="02020603020101020101" pitchFamily="18" charset="-127"/>
              </a:rPr>
              <a:t>, </a:t>
            </a:r>
            <a:r>
              <a:rPr lang="ko-KR" altLang="en-US" sz="1200" dirty="0" smtClean="0">
                <a:latin typeface="양재난초체M" panose="02020603020101020101" pitchFamily="18" charset="-127"/>
                <a:ea typeface="양재난초체M" panose="02020603020101020101" pitchFamily="18" charset="-127"/>
              </a:rPr>
              <a:t>아니면 아무 것도 아니다</a:t>
            </a:r>
            <a:r>
              <a:rPr lang="en-US" altLang="ko-KR" sz="1200" dirty="0" smtClean="0">
                <a:latin typeface="양재난초체M" panose="02020603020101020101" pitchFamily="18" charset="-127"/>
                <a:ea typeface="양재난초체M" panose="02020603020101020101" pitchFamily="18" charset="-127"/>
              </a:rPr>
              <a:t>-</a:t>
            </a:r>
          </a:p>
          <a:p>
            <a:pPr algn="ctr"/>
            <a:r>
              <a:rPr lang="ko-KR" altLang="en-US" sz="1000" dirty="0" smtClean="0">
                <a:latin typeface="양재난초체M" panose="02020603020101020101" pitchFamily="18" charset="-127"/>
                <a:ea typeface="양재난초체M" panose="02020603020101020101" pitchFamily="18" charset="-127"/>
              </a:rPr>
              <a:t>헬렌 켈러</a:t>
            </a:r>
            <a:endParaRPr lang="en-US" altLang="ko-KR" sz="1000" dirty="0" smtClean="0">
              <a:latin typeface="양재난초체M" panose="02020603020101020101" pitchFamily="18" charset="-127"/>
              <a:ea typeface="양재난초체M" panose="02020603020101020101" pitchFamily="18" charset="-127"/>
            </a:endParaRPr>
          </a:p>
          <a:p>
            <a:pPr algn="ctr"/>
            <a:endParaRPr lang="ko-KR" altLang="en-US" sz="1600" dirty="0">
              <a:latin typeface="나눔손글씨 펜" pitchFamily="66" charset="-127"/>
              <a:ea typeface="나눔손글씨 펜" pitchFamily="66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19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00042" y="2666984"/>
            <a:ext cx="4075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Stencil Std" pitchFamily="82" charset="0"/>
              </a:rPr>
              <a:t>Sector 4</a:t>
            </a:r>
            <a:endParaRPr lang="ko-KR" altLang="en-US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28604" y="3595678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46763" y="166654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4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20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4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sector 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612" y="2238356"/>
            <a:ext cx="3714776" cy="282005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286256" y="209548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714488" y="280986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</a:t>
            </a:r>
            <a:endParaRPr lang="ko-KR" alt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2714620" y="3024174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③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3857628" y="3095612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④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3429000" y="352424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⑤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4286256" y="359567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⑥</a:t>
            </a:r>
            <a:endParaRPr lang="ko-KR" alt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8" y="4167182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⑧</a:t>
            </a:r>
            <a:endParaRPr lang="ko-KR" alt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1643050" y="4024306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⑦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1142984" y="5167314"/>
            <a:ext cx="47149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①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성공여부를 나타내는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LED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②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 과부하 수치 출력 장치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③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74HC595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시프트 레지스터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④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부하 번경 버튼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⑤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버튼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1	 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⑥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버튼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2</a:t>
            </a: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⑦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활성화 스위치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	   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⑧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정보 전달 전선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14422" y="6167446"/>
            <a:ext cx="435771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섹터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4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는 ④를 통해 ②에 표시되는 과부하 수치를 조절하여 특정 수치일 때 ⑤와 ⑥을 순서대로 누른 후 ⑧의 특정 선을 단선시키면 해체 가능한 모듈이다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처음 과부하 수치는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8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시간이 지남에 따라 과부하 수치는 모드에 따라 증가하거나 감소한다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만약 과부하 수치가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0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이나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9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가 된다면 해체는 실패한다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모드는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Up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모드와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Down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모드가 존재한다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Up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모드 일 때는 과부하 수치가 증가하고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, Down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모드 일 때는 과부하 수치가 감소한다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모드 변경은 ④를 통해 가능하며 초기 모드는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Down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모드이다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④를 누를 때마다 과부하 수치는 점점 더 빠르게 변화한다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모듈을 해체하기 위해선 특정 과부하 수치일 때 버튼을 눌러야 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총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2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개의 버튼을 눌러야 하며 반드시 ⑤를 누른 후 ⑥을 눌러야 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해체를 위한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과부하 수치는 각각 다르므로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2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개의 특정 과부하 수치를 알아야 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2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개의 버튼을 올바른 상황에서 눌렀다면 과부하 수치는 정지할 것이다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이때 ⑧의 특정 선들을 단선시켜야만 모듈이 해체된다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잘못된 선을 단선시킨다면 해체는 실패한다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단선해야하는 선과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과부화 수치에 대한 설명은 다음 페이지에 설명되어있다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endParaRPr lang="ko-KR" altLang="en-US" sz="1100" dirty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46763" y="166654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4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21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4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00042" y="2095480"/>
            <a:ext cx="5643602" cy="714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◎ 첫 번째 숫자와 두 번째 숫자는 시리얼 특수문자에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숫자는 시리얼 넘버 일의 자리를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나머지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더한 값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숫자는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2-1.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회사가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Vecky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 숫자는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4, 5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2-1.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숫자는 버전에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더한 값이고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숫자는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J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3-1.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 숫자는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6, 2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3-2.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숫자는 버전에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더한 값이고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숫자는 시리얼 넘버의 일의 자리를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나눈 나머지 값에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5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더한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P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숫자는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숫자는 시리얼 넘버의 일의 자리에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곱한 후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나눈 나머지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더한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◎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단선 패턴은 회사에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Rodon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1-1.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MP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빨강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초록색 선들을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단선 시킨다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1-2.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 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파란색 선만 연결한다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1-3.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노란색 선만 연결한다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Vecky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2-1.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ADR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초록색 선을 단선시킨다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2-2.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 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빨간색와 노란색 선을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단선시킨다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2-3.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파란색 선을 단선시킨다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3-1.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WYGH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시리얼 특수문자가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노란색 과 초록색 선을 단선시킨다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3-2.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빨간색 선을 단선시킨다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6763" y="166654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4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22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00042" y="2666984"/>
            <a:ext cx="4075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Stencil Std" pitchFamily="82" charset="0"/>
              </a:rPr>
              <a:t>Sector 5</a:t>
            </a:r>
            <a:endParaRPr lang="ko-KR" altLang="en-US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28604" y="3595678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46763" y="166654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5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23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5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sector 5.PNG"/>
          <p:cNvPicPr>
            <a:picLocks noChangeAspect="1"/>
          </p:cNvPicPr>
          <p:nvPr/>
        </p:nvPicPr>
        <p:blipFill>
          <a:blip r:embed="rId3"/>
          <a:srcRect r="9103" b="8649"/>
          <a:stretch>
            <a:fillRect/>
          </a:stretch>
        </p:blipFill>
        <p:spPr>
          <a:xfrm>
            <a:off x="2357430" y="2095480"/>
            <a:ext cx="2071702" cy="24966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86124" y="1952604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2857496" y="2952736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③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2214554" y="2595546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</a:t>
            </a:r>
            <a:endParaRPr lang="ko-KR" alt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3500438" y="388143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④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4214818" y="3881430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⑤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1142984" y="4738686"/>
            <a:ext cx="4143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①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섹터 해체 성공여부를 나타내는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LED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②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리셋 스위치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③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LED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패턴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                            	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④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패턴 확인 버튼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⑤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 섹터 활성화 스위치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29000" y="2809860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₁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571744" y="3309926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⁴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143248" y="4167182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³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71942" y="3309926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²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214422" y="6238884"/>
            <a:ext cx="45005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섹터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5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는 ③의 패턴에 맞게 점등한 후 ④를 누르면 해체 가능한 패턴이다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③의 순서는 시계 방향으로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1, 2, 3, 4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모듈을 해체하기 위해서는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상황에 맞게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LED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를 순서대로 점등해야 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여기서 특정 순서의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LED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는 점등하면 안 되는 경우도 있기 때문에 그럴 경우에는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점등하지 않고 다음 순서의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LED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를 조작하면 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순서에 틀리게 조작을 하거나 점등하면 안 되는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LED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를 점등했을 때 해체는 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실패한다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순서에 맞게 모든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LED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를 조작했다면 ④를 누르면 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  <a:endParaRPr lang="ko-KR" altLang="en-US" sz="1100" dirty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246763" y="166654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5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24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5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28604" y="2024042"/>
            <a:ext cx="564360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◎ LED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조작 여부는 버전과 제조사에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1-1.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회사가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Rodon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OST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 순서의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 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제외하고 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1-2.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두 번째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세 번째 순서의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제외하고 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2-1.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ADR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MP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P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첫 번째 순서의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제외하고 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2-2.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짝수 번째 순서의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제외하고 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3-1.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회사가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KKX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 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회사와 상관없이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네 번째 순서의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만 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3-2.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네 번째 순서의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제외하고 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모든 순서의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킨다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◎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조작 순서는 시리얼 문자에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  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최상단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기준 시계방향으로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1,2,3,4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순이다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)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조작 순서는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3-&gt;1-&gt;2-&gt;4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AWXA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2-1.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J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  LED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조작순서는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2-&gt;4-&gt;1-&gt;3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2-2.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조작순서는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1-&gt;2-&gt;3-&gt;4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WYGH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조작순서는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4-&gt;2-&gt;3-&gt;1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4-1.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회사가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Bulkan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또는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Vecky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4000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이상 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 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회사와 특수문자가 조건에 맞아도 시리얼 넘버가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4000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넘어야함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) 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  LED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조작순서는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2-&gt;4-&gt;1-&gt;3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4-2.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LED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조작순서는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3-&gt;2-&gt;1-&gt;4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6763" y="166654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5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25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00042" y="2666984"/>
            <a:ext cx="4075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Stencil Std" pitchFamily="82" charset="0"/>
              </a:rPr>
              <a:t>Sector 6</a:t>
            </a:r>
            <a:endParaRPr lang="ko-KR" altLang="en-US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28604" y="3595678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46763" y="166654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6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26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6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sector 6.PNG"/>
          <p:cNvPicPr>
            <a:picLocks noChangeAspect="1"/>
          </p:cNvPicPr>
          <p:nvPr/>
        </p:nvPicPr>
        <p:blipFill>
          <a:blip r:embed="rId3"/>
          <a:srcRect l="15655" t="29169" r="13895" b="16150"/>
          <a:stretch>
            <a:fillRect/>
          </a:stretch>
        </p:blipFill>
        <p:spPr>
          <a:xfrm>
            <a:off x="2071678" y="2666984"/>
            <a:ext cx="2500330" cy="233364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071678" y="2524108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①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2571744" y="3809992"/>
            <a:ext cx="428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②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928670" y="5167314"/>
            <a:ext cx="4714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①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최종 해체 코드 출력 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LCD 	            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②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: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 최종 해체 코드 입력 키패드</a:t>
            </a:r>
            <a:endParaRPr lang="en-US" altLang="ko-KR" sz="1200" dirty="0" smtClean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42984" y="6167446"/>
            <a:ext cx="4643471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섹터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6</a:t>
            </a:r>
            <a:r>
              <a:rPr lang="ko-KR" altLang="en-US" sz="1100" dirty="0">
                <a:latin typeface="호국체 Std" panose="02020603020101020101" pitchFamily="18" charset="-127"/>
                <a:ea typeface="호국체 Std" panose="02020603020101020101" pitchFamily="18" charset="-127"/>
              </a:rPr>
              <a:t>은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최종 코드를 입력한 후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D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를 누르면 최종 해체 가능한 모듈이다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섹터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6</a:t>
            </a:r>
            <a:r>
              <a:rPr lang="ko-KR" altLang="en-US" sz="1100" dirty="0">
                <a:latin typeface="호국체 Std" panose="02020603020101020101" pitchFamily="18" charset="-127"/>
                <a:ea typeface="호국체 Std" panose="02020603020101020101" pitchFamily="18" charset="-127"/>
              </a:rPr>
              <a:t>은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자신을 제외한 모든 섹터를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3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이상 해체했을 때 활성화되는 모듈로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, 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이를 해체에 성공한다면 폭탄은 완전히 해체된다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최종 코드는 시리얼 코드와 마찬가지로 숫자부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,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문자부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,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특수문자부로 구성된다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C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버튼은 취소 버튼으로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,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가장 마지막에 입력한 글자를 지운다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D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버튼은 최종 코드 확인 버튼으로 코드 입력을 완료했을 시 누른다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코드를 올바르게 입력했을 시 폭탄 해체에 성공하지만 코드를 잘못 입력했다면 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섹터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6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을 제외한 모든 섹터를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3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개 이상으로 해체했다 하여도 폭탄 해체는 무조건 실패한다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46763" y="166654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6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27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6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71480" y="2166918"/>
            <a:ext cx="5500726" cy="754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◎ 숫자부는 제조사와 시리얼 코드에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Bulkan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5000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이상이고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가 아닐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3937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뺀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곱한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259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뺀 값과 버전에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더한 값의 곱이다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1-3.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값과 나머지 값의 곱이다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Rodon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2-1.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2000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이상이고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 아닐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1539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더한 값과 그 값의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의 자리를 곱한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2-2.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553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뺀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곱한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2-3.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곱한 값에 시리얼 넘버를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나눈 값을 뺀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Vecky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3-1.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이상이거나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KR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이거나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J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73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더한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3-2.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거나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넘버에 시리얼 넘버의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의 자리를 곱한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3-3.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넘버의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의 자리에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446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4-1.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넘버를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나눈 값과 시리얼 넘버의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의 자리를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더한 값이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14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미만일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58641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4-2.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P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거나 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곱한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더한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4-3.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8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을 곱한 값에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549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를 뺀 값이다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6763" y="166654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6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28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5728" y="1238224"/>
            <a:ext cx="278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Sector 6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071546" y="2309794"/>
            <a:ext cx="5000660" cy="669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◎ 문자부는 버전과 시리얼 코드에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AAB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2-1.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넘버의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1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의 자리가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이상일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AA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2-2.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AB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3. 2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3-1.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BA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3-2.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BB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4.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4-1.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2000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미만이고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가 아닐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BAB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4-2.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문자가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ADR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 아니거나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MP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가 아닐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B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4-3.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	             AAB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◎ 특수 문자부는 시리얼 특수문자에 따라 다음과 같이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1.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T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거나 </a:t>
            </a:r>
            <a:r>
              <a:rPr lang="en-US" sz="1100" dirty="0" smtClean="0">
                <a:latin typeface="호국체 Bold" pitchFamily="18" charset="-127"/>
                <a:ea typeface="호국체 Bold" pitchFamily="18" charset="-127"/>
              </a:rPr>
              <a:t>J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1-1.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이상일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#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1-2.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*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2-1.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버전이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2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미만일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#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2-2.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	              *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/>
          </a:p>
        </p:txBody>
      </p:sp>
      <p:sp>
        <p:nvSpPr>
          <p:cNvPr id="10" name="TextBox 9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46763" y="166654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Sector </a:t>
            </a:r>
            <a:r>
              <a:rPr lang="en-US" altLang="ko-KR" dirty="0">
                <a:latin typeface="Impact" panose="020B0806030902050204" pitchFamily="34" charset="0"/>
              </a:rPr>
              <a:t>6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728" y="1309662"/>
            <a:ext cx="2786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latin typeface="Stencil" panose="040409050D0802020404" pitchFamily="82" charset="0"/>
              </a:rPr>
              <a:t>Index</a:t>
            </a:r>
            <a:endParaRPr lang="ko-KR" altLang="en-US" sz="4000" dirty="0">
              <a:latin typeface="Stencil" panose="040409050D0802020404" pitchFamily="82" charset="0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214290" y="1095348"/>
            <a:ext cx="621510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14290" y="2666984"/>
            <a:ext cx="6215106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ko-KR" sz="2800" dirty="0" smtClean="0">
                <a:latin typeface="Adobe Caslon Pro Bold" pitchFamily="18" charset="0"/>
                <a:ea typeface="Kozuka Gothic Pr6N B" pitchFamily="34" charset="-128"/>
                <a:cs typeface="Aharoni" pitchFamily="2" charset="-79"/>
              </a:rPr>
              <a:t> </a:t>
            </a:r>
            <a:r>
              <a:rPr lang="en-US" altLang="ko-KR" sz="2800" dirty="0" smtClean="0">
                <a:latin typeface="Stencil" panose="040409050D0802020404" pitchFamily="82" charset="0"/>
                <a:ea typeface="Kozuka Gothic Pr6N B" pitchFamily="34" charset="-128"/>
                <a:cs typeface="Aharoni" pitchFamily="2" charset="-79"/>
              </a:rPr>
              <a:t>Introduction.................. 	  3</a:t>
            </a:r>
          </a:p>
          <a:p>
            <a:pPr>
              <a:buFont typeface="Arial" pitchFamily="34" charset="0"/>
              <a:buChar char="•"/>
            </a:pPr>
            <a:endParaRPr lang="en-US" altLang="ko-KR" sz="2800" dirty="0" smtClean="0">
              <a:latin typeface="Stencil" panose="040409050D0802020404" pitchFamily="82" charset="0"/>
              <a:ea typeface="Kozuka Gothic Pr6N B" pitchFamily="34" charset="-128"/>
              <a:cs typeface="Aharoni" pitchFamily="2" charset="-79"/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800" b="1" dirty="0" smtClean="0">
                <a:latin typeface="Stencil" panose="040409050D0802020404" pitchFamily="82" charset="0"/>
                <a:ea typeface="KaiTi" pitchFamily="49" charset="-122"/>
                <a:cs typeface="Aharoni" pitchFamily="2" charset="-79"/>
              </a:rPr>
              <a:t> Sector  1 ........................	  9</a:t>
            </a:r>
          </a:p>
          <a:p>
            <a:pPr>
              <a:buFont typeface="Arial" pitchFamily="34" charset="0"/>
              <a:buChar char="•"/>
            </a:pPr>
            <a:endParaRPr lang="en-US" altLang="ko-KR" sz="2800" b="1" dirty="0" smtClean="0">
              <a:latin typeface="Stencil" panose="040409050D0802020404" pitchFamily="82" charset="0"/>
              <a:ea typeface="KaiTi" pitchFamily="49" charset="-122"/>
              <a:cs typeface="Aharoni" pitchFamily="2" charset="-79"/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800" b="1" dirty="0" smtClean="0">
                <a:latin typeface="Stencil" panose="040409050D0802020404" pitchFamily="82" charset="0"/>
                <a:ea typeface="KaiTi" pitchFamily="49" charset="-122"/>
                <a:cs typeface="Aharoni" pitchFamily="2" charset="-79"/>
              </a:rPr>
              <a:t> Sector  2 ........................	12</a:t>
            </a:r>
          </a:p>
          <a:p>
            <a:pPr>
              <a:buFont typeface="Arial" pitchFamily="34" charset="0"/>
              <a:buChar char="•"/>
            </a:pPr>
            <a:endParaRPr lang="en-US" altLang="ko-KR" sz="2800" b="1" dirty="0" smtClean="0">
              <a:latin typeface="Stencil" panose="040409050D0802020404" pitchFamily="82" charset="0"/>
              <a:ea typeface="KaiTi" pitchFamily="49" charset="-122"/>
              <a:cs typeface="Aharoni" pitchFamily="2" charset="-79"/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800" b="1" dirty="0" smtClean="0">
                <a:latin typeface="Stencil" panose="040409050D0802020404" pitchFamily="82" charset="0"/>
                <a:ea typeface="KaiTi" pitchFamily="49" charset="-122"/>
                <a:cs typeface="Aharoni" pitchFamily="2" charset="-79"/>
              </a:rPr>
              <a:t> Sector  3 ........................	16</a:t>
            </a:r>
          </a:p>
          <a:p>
            <a:pPr>
              <a:buFont typeface="Arial" pitchFamily="34" charset="0"/>
              <a:buChar char="•"/>
            </a:pPr>
            <a:endParaRPr lang="en-US" altLang="ko-KR" sz="2800" b="1" dirty="0" smtClean="0">
              <a:latin typeface="Stencil" panose="040409050D0802020404" pitchFamily="82" charset="0"/>
              <a:ea typeface="KaiTi" pitchFamily="49" charset="-122"/>
              <a:cs typeface="Aharoni" pitchFamily="2" charset="-79"/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800" b="1" dirty="0" smtClean="0">
                <a:latin typeface="Stencil" panose="040409050D0802020404" pitchFamily="82" charset="0"/>
                <a:ea typeface="KaiTi" pitchFamily="49" charset="-122"/>
                <a:cs typeface="Aharoni" pitchFamily="2" charset="-79"/>
              </a:rPr>
              <a:t> Sector  4 ........................	19</a:t>
            </a:r>
          </a:p>
          <a:p>
            <a:pPr>
              <a:buFont typeface="Arial" pitchFamily="34" charset="0"/>
              <a:buChar char="•"/>
            </a:pPr>
            <a:endParaRPr lang="en-US" altLang="ko-KR" sz="2800" b="1" dirty="0" smtClean="0">
              <a:latin typeface="Stencil" panose="040409050D0802020404" pitchFamily="82" charset="0"/>
              <a:ea typeface="KaiTi" pitchFamily="49" charset="-122"/>
              <a:cs typeface="Aharoni" pitchFamily="2" charset="-79"/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800" b="1" dirty="0" smtClean="0">
                <a:latin typeface="Stencil" panose="040409050D0802020404" pitchFamily="82" charset="0"/>
                <a:ea typeface="KaiTi" pitchFamily="49" charset="-122"/>
                <a:cs typeface="Aharoni" pitchFamily="2" charset="-79"/>
              </a:rPr>
              <a:t> Sector  5 ........................	22</a:t>
            </a:r>
          </a:p>
          <a:p>
            <a:pPr>
              <a:buFont typeface="Arial" pitchFamily="34" charset="0"/>
              <a:buChar char="•"/>
            </a:pPr>
            <a:endParaRPr lang="en-US" altLang="ko-KR" sz="2800" b="1" dirty="0" smtClean="0">
              <a:latin typeface="Stencil" panose="040409050D0802020404" pitchFamily="82" charset="0"/>
              <a:ea typeface="KaiTi" pitchFamily="49" charset="-122"/>
              <a:cs typeface="Aharoni" pitchFamily="2" charset="-79"/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800" b="1" dirty="0" smtClean="0">
                <a:latin typeface="Stencil" panose="040409050D0802020404" pitchFamily="82" charset="0"/>
                <a:ea typeface="KaiTi" pitchFamily="49" charset="-122"/>
                <a:cs typeface="Aharoni" pitchFamily="2" charset="-79"/>
              </a:rPr>
              <a:t> Sector  6 ........................	25</a:t>
            </a:r>
          </a:p>
          <a:p>
            <a:pPr>
              <a:buFont typeface="Arial" pitchFamily="34" charset="0"/>
              <a:buChar char="•"/>
            </a:pPr>
            <a:endParaRPr lang="en-US" altLang="ko-KR" sz="2800" b="1" dirty="0" smtClean="0">
              <a:latin typeface="Stencil" panose="040409050D0802020404" pitchFamily="82" charset="0"/>
              <a:ea typeface="KaiTi" pitchFamily="49" charset="-122"/>
              <a:cs typeface="Aharoni" pitchFamily="2" charset="-79"/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800" b="1" dirty="0" smtClean="0">
                <a:latin typeface="Stencil" panose="040409050D0802020404" pitchFamily="82" charset="0"/>
                <a:ea typeface="KaiTi" pitchFamily="49" charset="-122"/>
                <a:cs typeface="Aharoni" pitchFamily="2" charset="-79"/>
              </a:rPr>
              <a:t> Close of  Manual ............        29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5728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14290" y="2095480"/>
            <a:ext cx="621510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929330" y="166654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Index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29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5728" y="1238224"/>
            <a:ext cx="5139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Close of Manual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42918" y="3238488"/>
            <a:ext cx="5572164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폭탄 해체에 성공했다면 이미 아시겠지만 이 게임에는 점수가 존재합니다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사실 점수는 중요하지 않습니다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폭탄을 해체했다는 사실만으로 이미 당신은 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훌륭한 폭탄 해체 전문가입니다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그럼에도 불구하고 고득점을 노리는 분들을 위해 점수 시스템에 대해서 설명드리겠습니다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기본적으로 처음 시작 점수는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10000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점입니다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여기서 섹터 해체에 실패할 때마다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2000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점씩 감점이 됩니다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그리고 섹터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4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에서 모드 변경 버튼을 누를 때마다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10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점이 감점됩니다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또한 섹터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6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에서 취소 버튼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(C)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를 누를 때마다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20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점이 감점됩니다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마지막으로 폭탄 해체에 성공했을 시점에서의 시간에 따라 점수가 변동되는데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, 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((5-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남아있는 분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) X 500)+((59-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남아있는 초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) X 5)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가 감점됩니다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</a:p>
          <a:p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따라서 최종 점수 공식은 다음과 같습니다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.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 </a:t>
            </a:r>
            <a:endParaRPr lang="ko-KR" altLang="en-US" sz="1100" dirty="0"/>
          </a:p>
        </p:txBody>
      </p:sp>
      <p:sp>
        <p:nvSpPr>
          <p:cNvPr id="9" name="TextBox 8"/>
          <p:cNvSpPr txBox="1"/>
          <p:nvPr/>
        </p:nvSpPr>
        <p:spPr>
          <a:xfrm>
            <a:off x="714356" y="6024570"/>
            <a:ext cx="5429288" cy="1754326"/>
          </a:xfrm>
          <a:prstGeom prst="rect">
            <a:avLst/>
          </a:prstGeom>
          <a:noFill/>
          <a:ln w="15875"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10000 - (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섹터 해체 실패 횟수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X2000)</a:t>
            </a:r>
          </a:p>
          <a:p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            -(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섹터 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에서의 모드 변경 횟수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X10)</a:t>
            </a:r>
          </a:p>
          <a:p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            -(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섹터 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6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에서의 취소 버튼을 누른 횟수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X20)</a:t>
            </a:r>
          </a:p>
          <a:p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            - {((5-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남아있는 분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)X500)+((59-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남아있는 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	   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초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)X5)}</a:t>
            </a:r>
          </a:p>
          <a:p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	= 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최종 점수</a:t>
            </a:r>
            <a:endParaRPr lang="ko-KR" altLang="en-US" dirty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85986" y="166654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Close of manual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30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5728" y="1238224"/>
            <a:ext cx="5139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Close of Manual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 descr="police_tape_PNG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7666"/>
            <a:ext cx="6858000" cy="39374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85794" y="2238356"/>
            <a:ext cx="542928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폭탄을 성공적으로 해체하신 분들께 축하의 박수를 보냅니다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완벽하게 해체하지 못하였어도 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상관없습니다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1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분 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1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초가 긴박하게 흘러가는 상황 속에서 파트너와 함께 시간의 압박에 굴하지 않고 침착하게 폭탄을 해체했다는 것만으로도 이미 당신은 이 게임을 완전히 즐기신 겁니다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물론 폭탄 해체에 실패했더라도 상관없습니다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제가 이 폭탄과 매뉴얼을 만든 이유는 이 게임을 플레이 한 모든 사람들에게 신선한 경험을 해주고 싶기 때문입니다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수많은 사람들의 목숨이 자신의 손에 달려있고 그들을 구하기 위해선 폭탄을 해체해야 한다는 상황 속에 자신이 정말로 폭탄 해체 전문가가 되었다는 착각이 들도록 몰입하여 그 상황을</a:t>
            </a:r>
            <a:endParaRPr lang="en-US" altLang="ko-KR" sz="1100" dirty="0" smtClean="0">
              <a:latin typeface="호국체 Std" panose="02020603020101020101" pitchFamily="18" charset="-127"/>
              <a:ea typeface="호국체 Std" panose="02020603020101020101" pitchFamily="18" charset="-127"/>
            </a:endParaRPr>
          </a:p>
          <a:p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즐겼다면 그걸로 충분합니다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성공하셨다면 성취감을 맛보고 실패하셨다면 마음을 가다듬고 다시 도전해보십시오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폭탄의 패턴은 항상 변화합니다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 </a:t>
            </a:r>
            <a:r>
              <a:rPr lang="ko-KR" altLang="en-US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따라서 당신도 항상 새로운 폭탄을 해체해야 한다는 생각으로 게임에 임해야 할 것입니다</a:t>
            </a:r>
            <a:r>
              <a:rPr lang="en-US" altLang="ko-KR" sz="1100" dirty="0" smtClean="0">
                <a:latin typeface="호국체 Std" panose="02020603020101020101" pitchFamily="18" charset="-127"/>
                <a:ea typeface="호국체 Std" panose="02020603020101020101" pitchFamily="18" charset="-127"/>
              </a:rPr>
              <a:t>.</a:t>
            </a:r>
          </a:p>
          <a:p>
            <a:pPr algn="ctr"/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마지막으로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 게임을 플레이하신 모든 분들께 감사의 말씀을 전합니다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70867" y="4802098"/>
            <a:ext cx="53578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i="1" dirty="0" smtClean="0">
                <a:latin typeface="Liberty BT" pitchFamily="2" charset="0"/>
                <a:ea typeface="Tensentype XingShuJ" pitchFamily="2" charset="-122"/>
              </a:rPr>
              <a:t>Thanks for playing</a:t>
            </a:r>
            <a:endParaRPr lang="ko-KR" altLang="en-US" sz="6000" b="1" i="1" dirty="0">
              <a:latin typeface="Liberty BT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86322" y="5667380"/>
            <a:ext cx="10839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latin typeface="Brush Script MT" panose="03060802040406070304" pitchFamily="66" charset="0"/>
              </a:rPr>
              <a:t>Written by Dope-B</a:t>
            </a:r>
            <a:endParaRPr lang="ko-KR" altLang="en-US" sz="1100" dirty="0">
              <a:latin typeface="Brush Script MT" panose="03060802040406070304" pitchFamily="66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85986" y="166654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Close of manual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728" y="1238224"/>
            <a:ext cx="43039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anose="00000800000000000000" pitchFamily="50" charset="0"/>
              </a:rPr>
              <a:t>Introduction</a:t>
            </a:r>
            <a:endParaRPr lang="ko-KR" altLang="en-US" sz="4000" dirty="0">
              <a:latin typeface="Stencil Std" panose="00000800000000000000" pitchFamily="50" charset="0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30358" y="166654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Introduction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7166" y="4167182"/>
            <a:ext cx="59293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본 게임은 </a:t>
            </a:r>
            <a:r>
              <a:rPr lang="en-US" altLang="ko-KR" sz="2000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2</a:t>
            </a:r>
            <a:r>
              <a:rPr lang="ko-KR" altLang="en-US" sz="2000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인 플레이</a:t>
            </a:r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를 권장합니다</a:t>
            </a:r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pPr algn="ctr"/>
            <a:endParaRPr lang="en-US" altLang="ko-KR" sz="1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한 명은 직접 폭탄 조작을</a:t>
            </a:r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나머지 한 명은 이 매뉴얼을</a:t>
            </a:r>
            <a:endParaRPr lang="en-US" altLang="ko-KR" sz="2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endParaRPr lang="en-US" altLang="ko-KR" sz="1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 보고 해체 법을 전달하는 역할을 담당합니다</a:t>
            </a:r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pPr algn="ctr"/>
            <a:endParaRPr lang="en-US" altLang="ko-KR" sz="1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무전이나 전화 와 같은 통신 수단을 이용한다면 </a:t>
            </a:r>
            <a:endParaRPr lang="en-US" altLang="ko-KR" sz="2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endParaRPr lang="en-US" altLang="ko-KR" sz="1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더욱 생동감 있고 재미있게 게임을 즐길 수 있습니다</a:t>
            </a:r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2000" dirty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728" y="1238224"/>
            <a:ext cx="43039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anose="00000800000000000000" pitchFamily="50" charset="0"/>
              </a:rPr>
              <a:t>Introduction</a:t>
            </a:r>
            <a:endParaRPr lang="ko-KR" altLang="en-US" sz="4000" dirty="0">
              <a:latin typeface="Stencil Std" panose="00000800000000000000" pitchFamily="50" charset="0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30358" y="166654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Introduction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71612" y="30241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85728" y="3667116"/>
            <a:ext cx="63579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이제 당신은 폭탄 해체 전문가입니다</a:t>
            </a:r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pPr algn="ctr"/>
            <a:endParaRPr lang="en-US" altLang="ko-KR" sz="2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수많은 사람들의 목숨이 당신 손에 달려있습니다</a:t>
            </a:r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pPr algn="ctr"/>
            <a:endParaRPr lang="en-US" altLang="ko-KR" sz="2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작은 실수조차 용납되지 않으며 한순간의 방심이 </a:t>
            </a:r>
            <a:endParaRPr lang="en-US" altLang="ko-KR" sz="2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비극적인 결말을 초래할 것입니다</a:t>
            </a:r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.</a:t>
            </a:r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 </a:t>
            </a:r>
            <a:endParaRPr lang="en-US" altLang="ko-KR" sz="2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endParaRPr lang="en-US" altLang="ko-KR" sz="2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이 매뉴얼을 이용하여 파트너와 함께 </a:t>
            </a:r>
            <a:endParaRPr lang="en-US" altLang="ko-KR" sz="2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빠르고 정확하게 폭탄을 해체하십시오</a:t>
            </a:r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pPr algn="ctr"/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 </a:t>
            </a:r>
          </a:p>
          <a:p>
            <a:pPr algn="ctr"/>
            <a:r>
              <a:rPr lang="ko-KR" altLang="en-US" sz="2000" dirty="0" smtClean="0">
                <a:latin typeface="호국체 Bold" pitchFamily="18" charset="-127"/>
                <a:ea typeface="호국체 Bold" pitchFamily="18" charset="-127"/>
              </a:rPr>
              <a:t>마지막으로 이것만은 꼭 명심하십시오</a:t>
            </a:r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pPr algn="ctr"/>
            <a:endParaRPr lang="en-US" altLang="ko-KR" sz="20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en-US" altLang="ko-KR" sz="20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en-US" altLang="ko-KR" sz="2400" b="1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&lt;</a:t>
            </a:r>
            <a:r>
              <a:rPr lang="ko-KR" altLang="en-US" sz="2400" b="1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절대 조급해하지 마십시오</a:t>
            </a:r>
            <a:r>
              <a:rPr lang="en-US" altLang="ko-KR" sz="2400" b="1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&gt;</a:t>
            </a:r>
            <a:endParaRPr lang="ko-KR" altLang="en-US" sz="2000" b="1" dirty="0">
              <a:solidFill>
                <a:schemeClr val="accent2">
                  <a:lumMod val="75000"/>
                </a:schemeClr>
              </a:solidFill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4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30358" y="166654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Introduction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5728" y="1238224"/>
            <a:ext cx="43039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anose="00000800000000000000" pitchFamily="50" charset="0"/>
              </a:rPr>
              <a:t>Introduction</a:t>
            </a:r>
            <a:endParaRPr lang="ko-KR" altLang="en-US" sz="4000" dirty="0">
              <a:latin typeface="Stencil Std" panose="00000800000000000000" pitchFamily="50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 descr="Denry shrapnel Z-prot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8604" y="2238356"/>
            <a:ext cx="6000792" cy="504542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571480" y="7739082"/>
            <a:ext cx="5857916" cy="1269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호국체 Bold" pitchFamily="18" charset="-127"/>
                <a:ea typeface="호국체 Bold" pitchFamily="18" charset="-127"/>
              </a:rPr>
              <a:t>당신이 해체해야 하는 폭탄은 </a:t>
            </a:r>
            <a:r>
              <a:rPr lang="en-US" altLang="ko-KR" sz="1600" dirty="0" smtClean="0">
                <a:latin typeface="호국체 Bold" pitchFamily="18" charset="-127"/>
                <a:ea typeface="호국체 Bold" pitchFamily="18" charset="-127"/>
              </a:rPr>
              <a:t>Denry Shrapnel Z-proto</a:t>
            </a:r>
            <a:r>
              <a:rPr lang="ko-KR" altLang="en-US" sz="1600" dirty="0" smtClean="0">
                <a:latin typeface="호국체 Bold" pitchFamily="18" charset="-127"/>
                <a:ea typeface="호국체 Bold" pitchFamily="18" charset="-127"/>
              </a:rPr>
              <a:t>입니다</a:t>
            </a:r>
            <a:r>
              <a:rPr lang="en-US" altLang="ko-KR" sz="16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ko-KR" altLang="en-US" sz="1600" dirty="0" smtClean="0">
                <a:latin typeface="호국체 Bold" pitchFamily="18" charset="-127"/>
                <a:ea typeface="호국체 Bold" pitchFamily="18" charset="-127"/>
              </a:rPr>
              <a:t>위 사진은 폭탄은 대략적인 회로도로 전체적인 구조를 보여줍니다</a:t>
            </a:r>
            <a:r>
              <a:rPr lang="en-US" altLang="ko-KR" sz="16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r>
              <a:rPr lang="ko-KR" altLang="en-US" sz="1600" dirty="0" smtClean="0">
                <a:latin typeface="호국체 Bold" pitchFamily="18" charset="-127"/>
                <a:ea typeface="호국체 Bold" pitchFamily="18" charset="-127"/>
              </a:rPr>
              <a:t>실제 폭탄 디자인과는 다르므로 참고만 하시길 바랍니다</a:t>
            </a:r>
            <a:r>
              <a:rPr lang="en-US" altLang="ko-KR" sz="16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05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◆붉은선은 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5V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를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검은선은 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GND</a:t>
            </a:r>
            <a:r>
              <a:rPr lang="ko-KR" altLang="en-US" dirty="0" smtClean="0">
                <a:latin typeface="호국체 Bold" pitchFamily="18" charset="-127"/>
                <a:ea typeface="호국체 Bold" pitchFamily="18" charset="-127"/>
              </a:rPr>
              <a:t>를 의미합니다</a:t>
            </a:r>
            <a:r>
              <a:rPr lang="en-US" altLang="ko-KR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5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Denry shrapnel Z-prot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-1321628" y="1702571"/>
            <a:ext cx="9572694" cy="6500859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6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 descr="Denry shrapnel Z-prot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0042" y="2238356"/>
            <a:ext cx="3429000" cy="2236959"/>
          </a:xfrm>
          <a:prstGeom prst="rect">
            <a:avLst/>
          </a:prstGeom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5728" y="1238224"/>
            <a:ext cx="43039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anose="00000800000000000000" pitchFamily="50" charset="0"/>
              </a:rPr>
              <a:t>Introduction</a:t>
            </a:r>
            <a:endParaRPr lang="ko-KR" altLang="en-US" sz="4000" dirty="0">
              <a:latin typeface="Stencil Std" panose="00000800000000000000" pitchFamily="50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30358" y="166654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Introduction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14818" y="2524108"/>
            <a:ext cx="2071701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폭탄은 총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개의 모듈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이하 섹션 또는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Section)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이루어져 있으며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5</a:t>
            </a:r>
            <a:r>
              <a:rPr lang="ko-KR" altLang="en-US" sz="1100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분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안에 폭탄을 해체하면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성공이다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 모듈을 </a:t>
            </a:r>
            <a:r>
              <a:rPr lang="en-US" altLang="ko-KR" sz="1100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3</a:t>
            </a:r>
            <a:r>
              <a:rPr lang="ko-KR" altLang="en-US" sz="1100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번 이상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해체에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실패하거나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Section 6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에서 최종 코드 입력에 실패한다면 폭탄은 터진다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1480" y="4667248"/>
            <a:ext cx="3571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섹션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해체 성공 여부는 각 섹션에 장착된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알 수 있다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pic>
        <p:nvPicPr>
          <p:cNvPr id="11" name="그림 10" descr="캡처.PNG"/>
          <p:cNvPicPr>
            <a:picLocks noChangeAspect="1"/>
          </p:cNvPicPr>
          <p:nvPr/>
        </p:nvPicPr>
        <p:blipFill>
          <a:blip r:embed="rId4"/>
          <a:srcRect t="18289" r="14650"/>
          <a:stretch>
            <a:fillRect/>
          </a:stretch>
        </p:blipFill>
        <p:spPr>
          <a:xfrm>
            <a:off x="928670" y="5024438"/>
            <a:ext cx="714380" cy="63832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28802" y="5095876"/>
            <a:ext cx="2316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파란색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가 점등되었다면 성공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빨간색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가 점등되었다면 실패이다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1480" y="5810256"/>
            <a:ext cx="40879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섹션을 해체하기 위한 모든 코드 및 암호는 폭탄의 상태에 따라 변한다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</p:txBody>
      </p:sp>
      <p:pic>
        <p:nvPicPr>
          <p:cNvPr id="14" name="그림 13" descr="캡처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56" y="6167446"/>
            <a:ext cx="1297223" cy="57150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214554" y="6238884"/>
            <a:ext cx="23574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폭탄의 상태는 옆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LCD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패널에 표기되며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시리얼코드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제조사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버전으로 나뉜다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85860" y="7239016"/>
            <a:ext cx="442915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제조사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코드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넘버 제외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또한 상호 독립적으로 정해진다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0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버전은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0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부터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까지 존재하며 회사는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Bulkan, Rodon, Vecky, KKX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로 총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개의 제조사가 존재한다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endParaRPr lang="en-US" altLang="ko-KR" sz="10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코드는 시리얼 넘버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문자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특수문자로 이루어져있다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 요소는 서로 독립적으로 정해진다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endParaRPr lang="en-US" altLang="ko-KR" sz="10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 넘버는 회사에 따라 랜덤으로 범위가 정해지며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문자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특수문자는 각각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7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종류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종류가 존재한다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7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>
            <a:off x="1285860" y="3809992"/>
            <a:ext cx="4143404" cy="3214710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28604" y="2309794"/>
            <a:ext cx="2857520" cy="642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tx1"/>
                </a:solidFill>
                <a:latin typeface="Impact" pitchFamily="34" charset="0"/>
                <a:ea typeface="Kozuka Gothic Pro B" pitchFamily="34" charset="-128"/>
                <a:cs typeface="Aharoni" pitchFamily="2" charset="-79"/>
              </a:rPr>
              <a:t>M P 4 4 5 7 8 </a:t>
            </a:r>
            <a:r>
              <a:rPr lang="en-US" altLang="ko-KR" sz="2800" dirty="0" smtClean="0">
                <a:solidFill>
                  <a:schemeClr val="tx1"/>
                </a:solidFill>
                <a:latin typeface="Impact" pitchFamily="34" charset="0"/>
              </a:rPr>
              <a:t>T</a:t>
            </a:r>
            <a:endParaRPr lang="ko-KR" altLang="en-US" sz="2800" dirty="0" smtClean="0">
              <a:solidFill>
                <a:schemeClr val="tx1"/>
              </a:solidFill>
              <a:latin typeface="Impact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928670" y="2809860"/>
            <a:ext cx="428628" cy="15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428736" y="2809860"/>
            <a:ext cx="1143008" cy="158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2643182" y="2809860"/>
            <a:ext cx="14287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429001" y="2166918"/>
            <a:ext cx="278608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빨간색 밑줄은 시리얼문자를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파란색 밑줄은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시리얼넘버를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검은색 밑줄은 시리얼특수문자를 의미한다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시리얼코드는 향상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‘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문자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-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넘버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-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특수문자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’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순서로 조합된다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 l="8823" r="2941" b="8741"/>
          <a:stretch>
            <a:fillRect/>
          </a:stretch>
        </p:blipFill>
        <p:spPr bwMode="auto">
          <a:xfrm>
            <a:off x="500042" y="3309926"/>
            <a:ext cx="2000264" cy="14668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5" name="TextBox 24"/>
          <p:cNvSpPr txBox="1"/>
          <p:nvPr/>
        </p:nvSpPr>
        <p:spPr>
          <a:xfrm>
            <a:off x="2928934" y="3309926"/>
            <a:ext cx="29289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좌측에 있는 그림은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폭탄의 상단 중앙에 있는 모듈로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좌측 로커스위치는 폭탄의 전원을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가운데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TM1637(FND)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는 시간을 표시한다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섹터 해체에 실패할 때마다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시간은 빠르게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흘러간다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우측에 있는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POT(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가변저항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는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하단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LCD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모니터의 밝기를 조절한다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pic>
        <p:nvPicPr>
          <p:cNvPr id="27" name="그림 26" descr="switch.png"/>
          <p:cNvPicPr>
            <a:picLocks noChangeAspect="1"/>
          </p:cNvPicPr>
          <p:nvPr/>
        </p:nvPicPr>
        <p:blipFill>
          <a:blip r:embed="rId5" cstate="print"/>
          <a:srcRect l="30298" t="18368" r="32025" b="14284"/>
          <a:stretch>
            <a:fillRect/>
          </a:stretch>
        </p:blipFill>
        <p:spPr>
          <a:xfrm>
            <a:off x="571480" y="5024438"/>
            <a:ext cx="474588" cy="84832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285860" y="4881562"/>
            <a:ext cx="47863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각 모듈의 우측 하단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(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섹터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는 좌측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)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에는 옆 그림과 같은 스위치가 장착되어 있다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회로도를 보면 알겠지만 각 섹션의 스위치는 서로 연결되어 있기 때문에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다른 섹션을 조작할 때는 반드시 해당 섹션의 스위치를 끄고 조작하고자 하는 섹션의 스위치를 켜야 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스위치는 </a:t>
            </a:r>
            <a:r>
              <a:rPr lang="ko-KR" altLang="en-US" sz="1100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상단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올리면 켜지고 </a:t>
            </a:r>
            <a:r>
              <a:rPr lang="ko-KR" altLang="en-US" sz="1100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가운데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 또는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1100" dirty="0" smtClean="0">
                <a:solidFill>
                  <a:schemeClr val="accent2">
                    <a:lumMod val="75000"/>
                  </a:schemeClr>
                </a:solidFill>
                <a:latin typeface="호국체 Bold" pitchFamily="18" charset="-127"/>
                <a:ea typeface="호국체 Bold" pitchFamily="18" charset="-127"/>
              </a:rPr>
              <a:t>하단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으로 내리면 꺼진다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2852" y="16665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Impact" panose="020B0806030902050204" pitchFamily="34" charset="0"/>
              </a:rPr>
              <a:t>Version:proto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85728" y="1238224"/>
            <a:ext cx="43039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Stencil Std" pitchFamily="82" charset="0"/>
              </a:rPr>
              <a:t>Introduction</a:t>
            </a:r>
            <a:endParaRPr lang="ko-KR" altLang="en-US" sz="4000" dirty="0">
              <a:latin typeface="Stencil Std" pitchFamily="82" charset="0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285728" y="1166786"/>
            <a:ext cx="5929354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357166" y="1952604"/>
            <a:ext cx="5857916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030358" y="166654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Impact" panose="020B0806030902050204" pitchFamily="34" charset="0"/>
              </a:rPr>
              <a:t>Introduction</a:t>
            </a:r>
            <a:endParaRPr lang="ko-KR" altLang="en-US" dirty="0">
              <a:latin typeface="Impact" panose="020B0806030902050204" pitchFamily="34" charset="0"/>
            </a:endParaRPr>
          </a:p>
        </p:txBody>
      </p:sp>
      <p:pic>
        <p:nvPicPr>
          <p:cNvPr id="24" name="그림 23" descr="sector 5.PNG"/>
          <p:cNvPicPr>
            <a:picLocks noChangeAspect="1"/>
          </p:cNvPicPr>
          <p:nvPr/>
        </p:nvPicPr>
        <p:blipFill>
          <a:blip r:embed="rId6"/>
          <a:srcRect t="17173" r="10764" b="8410"/>
          <a:stretch>
            <a:fillRect/>
          </a:stretch>
        </p:blipFill>
        <p:spPr>
          <a:xfrm>
            <a:off x="571480" y="6167446"/>
            <a:ext cx="928694" cy="928694"/>
          </a:xfrm>
          <a:prstGeom prst="rect">
            <a:avLst/>
          </a:prstGeom>
        </p:spPr>
      </p:pic>
      <p:sp>
        <p:nvSpPr>
          <p:cNvPr id="26" name="타원 25"/>
          <p:cNvSpPr/>
          <p:nvPr/>
        </p:nvSpPr>
        <p:spPr>
          <a:xfrm>
            <a:off x="571480" y="6167446"/>
            <a:ext cx="285752" cy="2857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1571612" y="6167446"/>
            <a:ext cx="400052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섹터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에 위치한 버튼은 리셋 버튼으로 폭탄 해체에 성공하거나 실패했을 시 다시 시작하기 위한 버튼이다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리셋을 하기 위해선 섹터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5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의 모든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LED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가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OFF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상태여야 하고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모든 스위치가 중립 상태를 유지해야 하며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,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섹터 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4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의 전선들이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연결되어 있어야 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142984" y="7239016"/>
            <a:ext cx="44291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제조사에 따라 각 섹터를 조작해야 하는 순서가 정해진다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또한 각 섹터는 </a:t>
            </a:r>
            <a:endParaRPr lang="en-US" altLang="ko-KR" sz="1100" dirty="0" smtClean="0">
              <a:latin typeface="호국체 Bold" pitchFamily="18" charset="-127"/>
              <a:ea typeface="호국체 Bold" pitchFamily="18" charset="-127"/>
            </a:endParaRPr>
          </a:p>
          <a:p>
            <a:pPr algn="ctr"/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순서에 맞게 활성화 된다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 </a:t>
            </a:r>
            <a:r>
              <a:rPr lang="ko-KR" altLang="en-US" sz="1100" dirty="0" smtClean="0">
                <a:latin typeface="호국체 Bold" pitchFamily="18" charset="-127"/>
                <a:ea typeface="호국체 Bold" pitchFamily="18" charset="-127"/>
              </a:rPr>
              <a:t>순서는 다음과 같다</a:t>
            </a:r>
            <a:r>
              <a:rPr lang="en-US" altLang="ko-KR" sz="1100" dirty="0" smtClean="0">
                <a:latin typeface="호국체 Bold" pitchFamily="18" charset="-127"/>
                <a:ea typeface="호국체 Bold" pitchFamily="18" charset="-127"/>
              </a:rPr>
              <a:t>.</a:t>
            </a:r>
            <a:endParaRPr lang="ko-KR" altLang="en-US" sz="1100" dirty="0">
              <a:latin typeface="호국체 Bold" pitchFamily="18" charset="-127"/>
              <a:ea typeface="호국체 Bold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000240" y="7667644"/>
            <a:ext cx="27146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호국체 Bold" pitchFamily="18" charset="-127"/>
                <a:ea typeface="호국체 Bold" pitchFamily="18" charset="-127"/>
              </a:rPr>
              <a:t>1. Bulkan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	1-&gt; 4-&gt; 3-&gt; 2-&gt; 5-&gt; 6</a:t>
            </a:r>
          </a:p>
          <a:p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2. </a:t>
            </a:r>
            <a:r>
              <a:rPr lang="en-US" sz="1200" dirty="0" smtClean="0">
                <a:latin typeface="호국체 Bold" pitchFamily="18" charset="-127"/>
                <a:ea typeface="호국체 Bold" pitchFamily="18" charset="-127"/>
              </a:rPr>
              <a:t>Rodon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	3-&gt; 5-&gt; 2-&gt; 1-&gt; 4-&gt; 6</a:t>
            </a:r>
          </a:p>
          <a:p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3. </a:t>
            </a:r>
            <a:r>
              <a:rPr lang="en-US" sz="1200" dirty="0" smtClean="0">
                <a:latin typeface="호국체 Bold" pitchFamily="18" charset="-127"/>
                <a:ea typeface="호국체 Bold" pitchFamily="18" charset="-127"/>
              </a:rPr>
              <a:t>Vecky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일 경우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	5-&gt; 2-&gt; 4-&gt; 3-&gt; 1-&gt; 6</a:t>
            </a:r>
          </a:p>
          <a:p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4. </a:t>
            </a:r>
            <a:r>
              <a:rPr lang="ko-KR" altLang="en-US" sz="1200" dirty="0" smtClean="0">
                <a:latin typeface="호국체 Bold" pitchFamily="18" charset="-127"/>
                <a:ea typeface="호국체 Bold" pitchFamily="18" charset="-127"/>
              </a:rPr>
              <a:t>그 이외의 경우</a:t>
            </a:r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,</a:t>
            </a:r>
          </a:p>
          <a:p>
            <a:r>
              <a:rPr lang="en-US" altLang="ko-KR" sz="1200" dirty="0" smtClean="0">
                <a:latin typeface="호국체 Bold" pitchFamily="18" charset="-127"/>
                <a:ea typeface="호국체 Bold" pitchFamily="18" charset="-127"/>
              </a:rPr>
              <a:t>	4-&gt; 3-&gt; 1-&gt; 5-&gt; 2-&gt; 6</a:t>
            </a:r>
          </a:p>
        </p:txBody>
      </p:sp>
      <p:sp>
        <p:nvSpPr>
          <p:cNvPr id="38" name="슬라이드 번호 개체 틀 3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8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1321</TotalTime>
  <Words>2187</Words>
  <Application>Microsoft Office PowerPoint</Application>
  <PresentationFormat>A4 용지(210x297mm)</PresentationFormat>
  <Paragraphs>657</Paragraphs>
  <Slides>31</Slides>
  <Notes>3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2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</vt:vector>
  </TitlesOfParts>
  <Company>R&amp;D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Microsoft Corporation</dc:creator>
  <cp:lastModifiedBy>Registered User</cp:lastModifiedBy>
  <cp:revision>184</cp:revision>
  <cp:lastPrinted>2019-11-18T02:43:56Z</cp:lastPrinted>
  <dcterms:created xsi:type="dcterms:W3CDTF">2006-10-05T04:04:58Z</dcterms:created>
  <dcterms:modified xsi:type="dcterms:W3CDTF">2019-11-22T06:04:55Z</dcterms:modified>
</cp:coreProperties>
</file>

<file path=docProps/thumbnail.jpeg>
</file>